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87" r:id="rId5"/>
    <p:sldId id="259" r:id="rId6"/>
    <p:sldId id="264" r:id="rId7"/>
    <p:sldId id="261" r:id="rId8"/>
    <p:sldId id="265" r:id="rId9"/>
    <p:sldId id="262" r:id="rId10"/>
    <p:sldId id="266" r:id="rId11"/>
    <p:sldId id="267" r:id="rId12"/>
    <p:sldId id="268" r:id="rId13"/>
    <p:sldId id="263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8" r:id="rId23"/>
    <p:sldId id="284" r:id="rId24"/>
    <p:sldId id="279" r:id="rId25"/>
    <p:sldId id="277" r:id="rId26"/>
    <p:sldId id="278" r:id="rId27"/>
    <p:sldId id="281" r:id="rId28"/>
    <p:sldId id="28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092"/>
    <p:restoredTop sz="94640"/>
  </p:normalViewPr>
  <p:slideViewPr>
    <p:cSldViewPr snapToGrid="0">
      <p:cViewPr varScale="1">
        <p:scale>
          <a:sx n="102" d="100"/>
          <a:sy n="102" d="100"/>
        </p:scale>
        <p:origin x="2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E64D4C-944D-2E46-968A-D5A35D8BC678}" type="datetimeFigureOut">
              <a:rPr lang="en-US" smtClean="0"/>
              <a:t>4/25/23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FAB113-6D7D-2A4C-B6BC-647B1318E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626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FAB113-6D7D-2A4C-B6BC-647B1318EA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5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FAB113-6D7D-2A4C-B6BC-647B1318EA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219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FAB113-6D7D-2A4C-B6BC-647B1318EA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330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E93CB-1649-583B-9C1D-061B0C5816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28A8A1-CB54-84D2-9CC6-B149BCB49A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E0D98-16FB-C137-0B1B-83F9E88CC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5F81-E65B-D84E-A850-1A42D46913A6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A4D5B-8F49-0E6A-F500-DC352149C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8ED5A-3021-3378-3C6B-E1671D502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BC772-4318-F84E-8909-536464F3E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807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91D3E-D5E3-1672-FD25-C60C716E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DFE04A-2AC3-3710-16B3-2F1FDC5929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735E4-9974-1B46-2997-2A38776E4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5F81-E65B-D84E-A850-1A42D46913A6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510FB-DAF3-40DF-0571-D0A47A002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0551A-2FD9-CC60-00E5-0FA06CA19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BC772-4318-F84E-8909-536464F3E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614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48D823-ED23-969F-74AE-3C13AC5F73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CD7B51-CA6E-721A-5280-2A7C453F09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5C652-FCF3-1DF8-CB63-7ED55A533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5F81-E65B-D84E-A850-1A42D46913A6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E1D7C-56B1-FC58-43D6-32A490946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6979D-174E-AB89-BE1A-C83352F06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BC772-4318-F84E-8909-536464F3E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690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6F743-29A7-5531-7C7C-1CCA01A57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5F50C-27D1-78F4-6BB7-F99738796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54AB6-AEAE-D3A2-1A8A-596CE6B68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5F81-E65B-D84E-A850-1A42D46913A6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77D371-8A7A-C7C6-00FD-4095C2518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3A132-5EC9-E743-EE00-529FEEA3A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BC772-4318-F84E-8909-536464F3E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89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42FB4-1349-6479-447D-6A8AAD1CE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C67AFB-65E3-7543-A47B-C87F66BAC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11C00-5F6F-6F07-825C-7D212FEEA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5F81-E65B-D84E-A850-1A42D46913A6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A7D68-DCD0-5354-3F0B-913C59EEB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F26F0-B6F2-8B11-F0CA-ECD8E20DF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BC772-4318-F84E-8909-536464F3E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13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D22B7-4E14-BE32-0930-D78983DA3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8C6FB-5026-29AF-DAA5-CB47EFBFFE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ECE825-F496-DE42-09DB-BFF0A8245C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A4459-1B38-2B76-4679-DB503204A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5F81-E65B-D84E-A850-1A42D46913A6}" type="datetimeFigureOut">
              <a:rPr lang="en-US" smtClean="0"/>
              <a:t>4/25/23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59284-E8DD-E2EB-C1E8-7160847C1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FD2C77-E587-B540-83AE-1872CC8C4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BC772-4318-F84E-8909-536464F3E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099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4218-CC6B-A4D4-10F6-2C08E1552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D36A1-A131-E533-D210-182C9FE1BD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1D714E-184C-400F-CF23-8BE77DDFA3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6E432F-9294-367D-8DB6-711D30C28A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5521B3-C3F0-59AF-1F05-2B2E6E494F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296615-CD33-AA2A-101A-E8F9D8DEE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5F81-E65B-D84E-A850-1A42D46913A6}" type="datetimeFigureOut">
              <a:rPr lang="en-US" smtClean="0"/>
              <a:t>4/25/23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6076BE-DC2A-ED59-662E-82119F3E7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194CEB-AB44-9DB9-8940-E81428E67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BC772-4318-F84E-8909-536464F3E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95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A119A-8C17-07F2-BA43-737907130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78305A-B605-127F-808B-848A79883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5F81-E65B-D84E-A850-1A42D46913A6}" type="datetimeFigureOut">
              <a:rPr lang="en-US" smtClean="0"/>
              <a:t>4/25/23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2BE989-A540-B49A-86BF-C03B54D35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7F37C9-B82D-5325-92E8-836083751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BC772-4318-F84E-8909-536464F3E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67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A0A553-B085-63D6-74B5-E153E2FEF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5F81-E65B-D84E-A850-1A42D46913A6}" type="datetimeFigureOut">
              <a:rPr lang="en-US" smtClean="0"/>
              <a:t>4/25/23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193E6E-16BD-0D23-83E7-0F274162A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4E3FA-19AE-6C2E-78CF-4C0294686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BC772-4318-F84E-8909-536464F3E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593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92C47-0862-DC8A-5589-A369A1E0F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3A03D-F0C4-3AA8-406E-E89B2BD29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432296-F0DA-4F18-2E89-7EFBBAD77A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64AF34-F744-C847-2ECE-D890492CF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5F81-E65B-D84E-A850-1A42D46913A6}" type="datetimeFigureOut">
              <a:rPr lang="en-US" smtClean="0"/>
              <a:t>4/25/23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65DC58-6F19-5C4C-540E-6B0E1F2DA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A230FC-DFB4-FBA0-E29D-9362E3E04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BC772-4318-F84E-8909-536464F3E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252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B93D5-7A06-1FDE-68BC-94C59E976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B405E3-9F03-464E-54B2-F6EFE210D8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9C13B2-ED56-D91E-2754-5CFCEE874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75E349-27F7-F26A-6A4D-CB6CF9EBE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5F81-E65B-D84E-A850-1A42D46913A6}" type="datetimeFigureOut">
              <a:rPr lang="en-US" smtClean="0"/>
              <a:t>4/25/23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748E1-B23A-1E73-7E84-F3ADBF8EA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C06F16-7A7C-45E5-70A3-259F100F1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BC772-4318-F84E-8909-536464F3E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06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EEBE87-081B-D97A-B19E-E6827F484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6B994-905D-2965-CD04-73BA193F4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06F13-A6B2-E685-EA74-B994F156E6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55F81-E65B-D84E-A850-1A42D46913A6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B5994-54B1-5B54-69F5-2C47D0EF0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FE7AC-0F51-B3CC-B7D0-EAB2502AA3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BC772-4318-F84E-8909-536464F3E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69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SDPeeX6LEnk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4C71D-836F-FE9E-740F-7A6F4CC430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14438"/>
            <a:ext cx="12192000" cy="238760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002060"/>
                </a:solidFill>
              </a:rPr>
              <a:t>Supervised and unsupervised algorithms for bioinformatics and data science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57976C-D884-24B1-AC3E-05872217E4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77402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Karla N Robles</a:t>
            </a:r>
          </a:p>
          <a:p>
            <a:r>
              <a:rPr lang="en-US" b="1" dirty="0"/>
              <a:t>ENCS 6020</a:t>
            </a:r>
          </a:p>
          <a:p>
            <a:r>
              <a:rPr lang="en-US" b="1" dirty="0"/>
              <a:t>Dr. </a:t>
            </a:r>
            <a:r>
              <a:rPr lang="en-US" b="1" dirty="0" err="1"/>
              <a:t>Manar</a:t>
            </a:r>
            <a:r>
              <a:rPr lang="en-US" b="1" dirty="0"/>
              <a:t> Samad</a:t>
            </a:r>
          </a:p>
          <a:p>
            <a:r>
              <a:rPr lang="en-US" b="1" dirty="0"/>
              <a:t>April 25, 2023</a:t>
            </a:r>
          </a:p>
        </p:txBody>
      </p:sp>
    </p:spTree>
    <p:extLst>
      <p:ext uri="{BB962C8B-B14F-4D97-AF65-F5344CB8AC3E}">
        <p14:creationId xmlns:p14="http://schemas.microsoft.com/office/powerpoint/2010/main" val="4002341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EB20C70-9E53-D3FF-F55F-AFE375E55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52333"/>
            <a:ext cx="7772400" cy="509765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7EE6FB5-65A4-893C-AA5F-AAF83174FAC0}"/>
              </a:ext>
            </a:extLst>
          </p:cNvPr>
          <p:cNvSpPr txBox="1">
            <a:spLocks/>
          </p:cNvSpPr>
          <p:nvPr/>
        </p:nvSpPr>
        <p:spPr>
          <a:xfrm>
            <a:off x="83369" y="89552"/>
            <a:ext cx="11761939" cy="132556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002060"/>
                </a:solidFill>
              </a:rPr>
              <a:t>Data curation: dropping columns and substituting ‘?’ for 0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30A55B1B-EFE7-4CD8-6251-596518287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922064"/>
            <a:ext cx="7772400" cy="184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64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7EE6FB5-65A4-893C-AA5F-AAF83174FAC0}"/>
              </a:ext>
            </a:extLst>
          </p:cNvPr>
          <p:cNvSpPr txBox="1">
            <a:spLocks/>
          </p:cNvSpPr>
          <p:nvPr/>
        </p:nvSpPr>
        <p:spPr>
          <a:xfrm>
            <a:off x="83369" y="89552"/>
            <a:ext cx="11761939" cy="132556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002060"/>
                </a:solidFill>
              </a:rPr>
              <a:t>Data curation: renaming columns with lengthy names</a:t>
            </a:r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BC777E50-127E-4E13-8B49-13194FA0C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38" y="1386931"/>
            <a:ext cx="7772400" cy="424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23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7EE6FB5-65A4-893C-AA5F-AAF83174FAC0}"/>
              </a:ext>
            </a:extLst>
          </p:cNvPr>
          <p:cNvSpPr txBox="1">
            <a:spLocks/>
          </p:cNvSpPr>
          <p:nvPr/>
        </p:nvSpPr>
        <p:spPr>
          <a:xfrm>
            <a:off x="83369" y="89552"/>
            <a:ext cx="11761939" cy="132556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002060"/>
                </a:solidFill>
              </a:rPr>
              <a:t>Data curation: casting float data type for all values in the data frame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085914ED-9EA4-1563-BE2D-7FD37904A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127" y="752333"/>
            <a:ext cx="7772400" cy="1954053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D0F0776-1FE8-3B7B-617B-8690981250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992"/>
          <a:stretch/>
        </p:blipFill>
        <p:spPr>
          <a:xfrm>
            <a:off x="2554127" y="2746332"/>
            <a:ext cx="7772400" cy="411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319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4EB5B3D-7117-2089-AF79-D2DAC4A18AFD}"/>
              </a:ext>
            </a:extLst>
          </p:cNvPr>
          <p:cNvSpPr txBox="1">
            <a:spLocks/>
          </p:cNvSpPr>
          <p:nvPr/>
        </p:nvSpPr>
        <p:spPr>
          <a:xfrm>
            <a:off x="83369" y="89552"/>
            <a:ext cx="11966669" cy="96263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002060"/>
                </a:solidFill>
              </a:rPr>
              <a:t>Data splitting into dependent (y) and independent (X) variables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41695CC8-A42B-AD6D-30A9-325CAEFF3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101" y="1177446"/>
            <a:ext cx="11091797" cy="48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31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4EB5B3D-7117-2089-AF79-D2DAC4A18AFD}"/>
              </a:ext>
            </a:extLst>
          </p:cNvPr>
          <p:cNvSpPr txBox="1">
            <a:spLocks/>
          </p:cNvSpPr>
          <p:nvPr/>
        </p:nvSpPr>
        <p:spPr>
          <a:xfrm>
            <a:off x="83369" y="89552"/>
            <a:ext cx="11966669" cy="96263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002060"/>
                </a:solidFill>
              </a:rPr>
              <a:t>Data splitting into train and test sets, data scaling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3BCE3614-16CF-5126-D3A7-2A28F4E17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10" y="527184"/>
            <a:ext cx="9526505" cy="580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825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4EB5B3D-7117-2089-AF79-D2DAC4A18AFD}"/>
              </a:ext>
            </a:extLst>
          </p:cNvPr>
          <p:cNvSpPr txBox="1">
            <a:spLocks/>
          </p:cNvSpPr>
          <p:nvPr/>
        </p:nvSpPr>
        <p:spPr>
          <a:xfrm>
            <a:off x="83369" y="89552"/>
            <a:ext cx="11966669" cy="96263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002060"/>
                </a:solidFill>
              </a:rPr>
              <a:t>Training SVM and plotting confusion matrix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F60CB43-858C-DCE1-66C5-4EC681392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711" y="701457"/>
            <a:ext cx="10550916" cy="3060010"/>
          </a:xfrm>
          <a:prstGeom prst="rect">
            <a:avLst/>
          </a:prstGeom>
        </p:spPr>
      </p:pic>
      <p:pic>
        <p:nvPicPr>
          <p:cNvPr id="9" name="Picture 8" descr="Chart, treemap chart&#10;&#10;Description automatically generated">
            <a:extLst>
              <a:ext uri="{FF2B5EF4-FFF2-40B4-BE49-F238E27FC236}">
                <a16:creationId xmlns:a16="http://schemas.microsoft.com/office/drawing/2014/main" id="{0C92AF6B-F889-9A86-D91A-16C8A81BA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307" y="3761467"/>
            <a:ext cx="4513385" cy="299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27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4EB5B3D-7117-2089-AF79-D2DAC4A18AFD}"/>
              </a:ext>
            </a:extLst>
          </p:cNvPr>
          <p:cNvSpPr txBox="1">
            <a:spLocks/>
          </p:cNvSpPr>
          <p:nvPr/>
        </p:nvSpPr>
        <p:spPr>
          <a:xfrm>
            <a:off x="83369" y="89552"/>
            <a:ext cx="11966669" cy="96263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002060"/>
                </a:solidFill>
              </a:rPr>
              <a:t>Cross-validation to identify optimal SVM parameters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8A5F224-4A61-9C65-69A7-ECB8CD7650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698"/>
          <a:stretch/>
        </p:blipFill>
        <p:spPr>
          <a:xfrm>
            <a:off x="1629967" y="681137"/>
            <a:ext cx="8932066" cy="21246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93E0CB-0829-9D50-F1BA-838EEF39E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967" y="2990522"/>
            <a:ext cx="8932066" cy="89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70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4EB5B3D-7117-2089-AF79-D2DAC4A18AFD}"/>
              </a:ext>
            </a:extLst>
          </p:cNvPr>
          <p:cNvSpPr txBox="1">
            <a:spLocks/>
          </p:cNvSpPr>
          <p:nvPr/>
        </p:nvSpPr>
        <p:spPr>
          <a:xfrm>
            <a:off x="83369" y="89552"/>
            <a:ext cx="11966669" cy="96263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002060"/>
                </a:solidFill>
              </a:rPr>
              <a:t>Cross-validation to identify optimal SVM parameters</a:t>
            </a:r>
          </a:p>
        </p:txBody>
      </p:sp>
      <p:pic>
        <p:nvPicPr>
          <p:cNvPr id="2" name="Picture 1" descr="Chart, treemap chart&#10;&#10;Description automatically generated">
            <a:extLst>
              <a:ext uri="{FF2B5EF4-FFF2-40B4-BE49-F238E27FC236}">
                <a16:creationId xmlns:a16="http://schemas.microsoft.com/office/drawing/2014/main" id="{87139DAD-A006-0B52-0BFE-8FD1859DE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045" y="699028"/>
            <a:ext cx="8879910" cy="545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739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4EB5B3D-7117-2089-AF79-D2DAC4A18AFD}"/>
              </a:ext>
            </a:extLst>
          </p:cNvPr>
          <p:cNvSpPr txBox="1">
            <a:spLocks/>
          </p:cNvSpPr>
          <p:nvPr/>
        </p:nvSpPr>
        <p:spPr>
          <a:xfrm>
            <a:off x="83369" y="89552"/>
            <a:ext cx="11966669" cy="96263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002060"/>
                </a:solidFill>
              </a:rPr>
              <a:t>Implementing PCA for feature reduction</a:t>
            </a: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250DA736-DB13-6741-6DAA-507663DE7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849" y="839242"/>
            <a:ext cx="8724301" cy="547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112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4EB5B3D-7117-2089-AF79-D2DAC4A18AFD}"/>
              </a:ext>
            </a:extLst>
          </p:cNvPr>
          <p:cNvSpPr txBox="1">
            <a:spLocks/>
          </p:cNvSpPr>
          <p:nvPr/>
        </p:nvSpPr>
        <p:spPr>
          <a:xfrm>
            <a:off x="83369" y="89552"/>
            <a:ext cx="11966669" cy="96263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002060"/>
                </a:solidFill>
              </a:rPr>
              <a:t>Scaling PCA data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E5EE241-C389-F6C9-8F27-7CF3AA06F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091" y="1653348"/>
            <a:ext cx="7772400" cy="286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46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AF74A-9320-4B39-E483-A739F0A14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Algorithms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5403E-538A-1441-1182-54806BB9E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</a:p>
          <a:p>
            <a:r>
              <a:rPr lang="en-US" dirty="0"/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198130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4EB5B3D-7117-2089-AF79-D2DAC4A18AFD}"/>
              </a:ext>
            </a:extLst>
          </p:cNvPr>
          <p:cNvSpPr txBox="1">
            <a:spLocks/>
          </p:cNvSpPr>
          <p:nvPr/>
        </p:nvSpPr>
        <p:spPr>
          <a:xfrm>
            <a:off x="83369" y="89552"/>
            <a:ext cx="11966669" cy="96263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002060"/>
                </a:solidFill>
              </a:rPr>
              <a:t>Cross-validation to optimize SVM parameters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6C5EC08-BC67-9D6C-A95A-2F2057BD1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185" y="801773"/>
            <a:ext cx="8825630" cy="496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994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4EB5B3D-7117-2089-AF79-D2DAC4A18AFD}"/>
              </a:ext>
            </a:extLst>
          </p:cNvPr>
          <p:cNvSpPr txBox="1">
            <a:spLocks/>
          </p:cNvSpPr>
          <p:nvPr/>
        </p:nvSpPr>
        <p:spPr>
          <a:xfrm>
            <a:off x="83369" y="89552"/>
            <a:ext cx="11966669" cy="96263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002060"/>
                </a:solidFill>
              </a:rPr>
              <a:t>SVM with PCA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39424F-5858-1975-434E-1F3B783BED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95" t="6418" r="29948"/>
          <a:stretch/>
        </p:blipFill>
        <p:spPr>
          <a:xfrm>
            <a:off x="797352" y="1139868"/>
            <a:ext cx="4776731" cy="4942279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01FC4F36-9095-F518-3ADA-616310124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703" y="886857"/>
            <a:ext cx="59055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637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B8B6C-4DF5-04E5-FD61-80FF493E7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Single and Multi-Layered Neural Networks (NN)</a:t>
            </a:r>
            <a:endParaRPr lang="en-US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E51BC26-1667-985F-FB28-2E89F6BC4B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8116" y="2145628"/>
            <a:ext cx="7797800" cy="3746500"/>
          </a:xfrm>
        </p:spPr>
      </p:pic>
    </p:spTree>
    <p:extLst>
      <p:ext uri="{BB962C8B-B14F-4D97-AF65-F5344CB8AC3E}">
        <p14:creationId xmlns:p14="http://schemas.microsoft.com/office/powerpoint/2010/main" val="1907613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3F503-6512-FAF5-0AA1-E9DAAAB72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677" y="365125"/>
            <a:ext cx="11761939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Implementing a Neural Network (NN) to classify cervical cancer risk factor data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F4E44D-CD2E-015C-2403-6BED4169D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Switching from </a:t>
            </a:r>
            <a:r>
              <a:rPr lang="en-US" b="1" dirty="0" err="1"/>
              <a:t>Jupyter</a:t>
            </a:r>
            <a:r>
              <a:rPr lang="en-US" b="1" dirty="0"/>
              <a:t> to </a:t>
            </a:r>
            <a:r>
              <a:rPr lang="en-US" b="1" dirty="0" err="1"/>
              <a:t>Colab</a:t>
            </a:r>
            <a:endParaRPr lang="en-US" b="1" dirty="0"/>
          </a:p>
          <a:p>
            <a:r>
              <a:rPr lang="en-US" b="1" dirty="0"/>
              <a:t>Data formatting for torch library </a:t>
            </a:r>
          </a:p>
          <a:p>
            <a:r>
              <a:rPr lang="en-US" b="1" dirty="0"/>
              <a:t>Neural net class definition</a:t>
            </a:r>
          </a:p>
          <a:p>
            <a:r>
              <a:rPr lang="en-US" b="1" dirty="0"/>
              <a:t>Train and test functions</a:t>
            </a:r>
          </a:p>
          <a:p>
            <a:r>
              <a:rPr lang="en-US" b="1" dirty="0"/>
              <a:t>Overfitting: MSE vs epochs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930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4EB5B3D-7117-2089-AF79-D2DAC4A18AFD}"/>
              </a:ext>
            </a:extLst>
          </p:cNvPr>
          <p:cNvSpPr txBox="1">
            <a:spLocks/>
          </p:cNvSpPr>
          <p:nvPr/>
        </p:nvSpPr>
        <p:spPr>
          <a:xfrm>
            <a:off x="83369" y="89552"/>
            <a:ext cx="11966669" cy="96263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002060"/>
                </a:solidFill>
              </a:rPr>
              <a:t>Issues with using torch in </a:t>
            </a:r>
            <a:r>
              <a:rPr lang="en-US" sz="3200" b="1" dirty="0" err="1">
                <a:solidFill>
                  <a:srgbClr val="002060"/>
                </a:solidFill>
              </a:rPr>
              <a:t>Jupyter</a:t>
            </a:r>
            <a:r>
              <a:rPr lang="en-US" sz="3200" b="1" dirty="0">
                <a:solidFill>
                  <a:srgbClr val="002060"/>
                </a:solidFill>
              </a:rPr>
              <a:t> environment, switched to Google </a:t>
            </a:r>
            <a:r>
              <a:rPr lang="en-US" sz="3200" b="1" dirty="0" err="1">
                <a:solidFill>
                  <a:srgbClr val="002060"/>
                </a:solidFill>
              </a:rPr>
              <a:t>Colab</a:t>
            </a:r>
            <a:endParaRPr lang="en-US" sz="3200" b="1" dirty="0">
              <a:solidFill>
                <a:srgbClr val="002060"/>
              </a:solidFill>
            </a:endParaRPr>
          </a:p>
        </p:txBody>
      </p:sp>
      <p:pic>
        <p:nvPicPr>
          <p:cNvPr id="2" name="Picture 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941B5AD-F039-763F-0B29-BFCD5196D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503" y="3605047"/>
            <a:ext cx="7772400" cy="2506526"/>
          </a:xfrm>
          <a:prstGeom prst="rect">
            <a:avLst/>
          </a:prstGeom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D58570B6-84A4-7C67-600F-8AA13EFEA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503" y="944114"/>
            <a:ext cx="7772400" cy="248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960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4EB5B3D-7117-2089-AF79-D2DAC4A18AFD}"/>
              </a:ext>
            </a:extLst>
          </p:cNvPr>
          <p:cNvSpPr txBox="1">
            <a:spLocks/>
          </p:cNvSpPr>
          <p:nvPr/>
        </p:nvSpPr>
        <p:spPr>
          <a:xfrm>
            <a:off x="83369" y="89552"/>
            <a:ext cx="4789255" cy="401898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002060"/>
                </a:solidFill>
              </a:rPr>
              <a:t>Neural Net class inheritance from </a:t>
            </a:r>
            <a:r>
              <a:rPr lang="en-US" sz="3200" b="1" dirty="0" err="1">
                <a:solidFill>
                  <a:srgbClr val="002060"/>
                </a:solidFill>
              </a:rPr>
              <a:t>nn.Module</a:t>
            </a:r>
            <a:endParaRPr lang="en-US" sz="3200" b="1" dirty="0">
              <a:solidFill>
                <a:srgbClr val="002060"/>
              </a:solidFill>
            </a:endParaRPr>
          </a:p>
          <a:p>
            <a:endParaRPr lang="en-US" sz="3200" b="1" dirty="0">
              <a:solidFill>
                <a:srgbClr val="002060"/>
              </a:solidFill>
            </a:endParaRPr>
          </a:p>
          <a:p>
            <a:r>
              <a:rPr lang="en-US" sz="3200" b="1" dirty="0" err="1">
                <a:solidFill>
                  <a:srgbClr val="002060"/>
                </a:solidFill>
              </a:rPr>
              <a:t>nn</a:t>
            </a:r>
            <a:r>
              <a:rPr lang="en-US" sz="3200" b="1" dirty="0">
                <a:solidFill>
                  <a:srgbClr val="002060"/>
                </a:solidFill>
              </a:rPr>
              <a:t> is a module in the torch library</a:t>
            </a: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472F89A-4358-A573-D7E9-387FA6841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728" y="0"/>
            <a:ext cx="67985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65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4EB5B3D-7117-2089-AF79-D2DAC4A18AFD}"/>
              </a:ext>
            </a:extLst>
          </p:cNvPr>
          <p:cNvSpPr txBox="1">
            <a:spLocks/>
          </p:cNvSpPr>
          <p:nvPr/>
        </p:nvSpPr>
        <p:spPr>
          <a:xfrm>
            <a:off x="83369" y="89552"/>
            <a:ext cx="11966669" cy="96263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002060"/>
                </a:solidFill>
              </a:rPr>
              <a:t>Training and test functions</a:t>
            </a:r>
          </a:p>
        </p:txBody>
      </p:sp>
      <p:pic>
        <p:nvPicPr>
          <p:cNvPr id="2" name="Picture 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FA0743E-6ED5-3069-D9AA-19D3620953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912"/>
          <a:stretch/>
        </p:blipFill>
        <p:spPr>
          <a:xfrm>
            <a:off x="6059546" y="1259741"/>
            <a:ext cx="5990492" cy="2871613"/>
          </a:xfrm>
          <a:prstGeom prst="rect">
            <a:avLst/>
          </a:prstGeom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46429D5-D87D-8868-3B73-D7FD49DC5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9741"/>
            <a:ext cx="5788019" cy="433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52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4EB5B3D-7117-2089-AF79-D2DAC4A18AFD}"/>
              </a:ext>
            </a:extLst>
          </p:cNvPr>
          <p:cNvSpPr txBox="1">
            <a:spLocks/>
          </p:cNvSpPr>
          <p:nvPr/>
        </p:nvSpPr>
        <p:spPr>
          <a:xfrm>
            <a:off x="83369" y="89552"/>
            <a:ext cx="11966669" cy="96263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002060"/>
                </a:solidFill>
              </a:rPr>
              <a:t>Overfitting: Mean-squared error as a function of epochs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293D348-C177-0819-D190-06E9DE26AD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620"/>
          <a:stretch/>
        </p:blipFill>
        <p:spPr>
          <a:xfrm>
            <a:off x="3342160" y="570868"/>
            <a:ext cx="5449085" cy="2066795"/>
          </a:xfrm>
          <a:prstGeom prst="rect">
            <a:avLst/>
          </a:prstGeom>
        </p:spPr>
      </p:pic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4FCFACBE-58B1-988E-D3B1-FCC37BF5A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159" y="2455650"/>
            <a:ext cx="5449085" cy="455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20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F3C6D-78A6-C0CD-FB86-DDD0D1059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rgbClr val="002060"/>
                </a:solidFill>
              </a:rPr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0CC36-7DB2-4F3D-4322-69DB4299C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https://www.youtube.com/watch?v=SDPeeX6LEnk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=8A7L0GsBiLQ&amp;t=4s</a:t>
            </a:r>
          </a:p>
          <a:p>
            <a:r>
              <a:rPr lang="en-US" dirty="0" err="1"/>
              <a:t>Arif</a:t>
            </a:r>
            <a:r>
              <a:rPr lang="en-US" dirty="0"/>
              <a:t> and </a:t>
            </a:r>
            <a:r>
              <a:rPr lang="en-US" dirty="0" err="1"/>
              <a:t>Sohail</a:t>
            </a:r>
            <a:r>
              <a:rPr lang="en-US" dirty="0"/>
              <a:t>, Progress in Biophysics and Molecular Biology (2020)</a:t>
            </a:r>
          </a:p>
        </p:txBody>
      </p:sp>
    </p:spTree>
    <p:extLst>
      <p:ext uri="{BB962C8B-B14F-4D97-AF65-F5344CB8AC3E}">
        <p14:creationId xmlns:p14="http://schemas.microsoft.com/office/powerpoint/2010/main" val="945875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3F503-6512-FAF5-0AA1-E9DAAAB72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Support Vector Machine (SVM)</a:t>
            </a:r>
          </a:p>
        </p:txBody>
      </p:sp>
      <p:pic>
        <p:nvPicPr>
          <p:cNvPr id="4" name="Picture 3" descr="Chart&#10;&#10;Description automatically generated with low confidence">
            <a:extLst>
              <a:ext uri="{FF2B5EF4-FFF2-40B4-BE49-F238E27FC236}">
                <a16:creationId xmlns:a16="http://schemas.microsoft.com/office/drawing/2014/main" id="{9169DACC-FE2F-1A89-482A-76DCF9025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499946"/>
            <a:ext cx="7772400" cy="399292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79CCACA-48A5-3E9E-98AB-CCD318379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407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3F503-6512-FAF5-0AA1-E9DAAAB72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Support Vector Machine (SVM) 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D681AEAE-5AF2-90F3-63EC-EC359B572F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3098" y="1690688"/>
            <a:ext cx="5405804" cy="4497391"/>
          </a:xfrm>
        </p:spPr>
      </p:pic>
    </p:spTree>
    <p:extLst>
      <p:ext uri="{BB962C8B-B14F-4D97-AF65-F5344CB8AC3E}">
        <p14:creationId xmlns:p14="http://schemas.microsoft.com/office/powerpoint/2010/main" val="1247612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01CA0-8980-D58E-BB8D-B1A2E1CF1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24" y="472870"/>
            <a:ext cx="10907751" cy="1325563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Cervical Cancer (Risk Factors) Data Set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337AC76-9566-DEB2-0B9C-A5D4795C7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4650" y="3643949"/>
            <a:ext cx="8902700" cy="1371600"/>
          </a:xfrm>
        </p:spPr>
      </p:pic>
      <p:pic>
        <p:nvPicPr>
          <p:cNvPr id="4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68F6861D-BEF2-1232-AC7E-E4D67324C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535" y="1850469"/>
            <a:ext cx="3732930" cy="136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2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3F503-6512-FAF5-0AA1-E9DAAAB72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677" y="365125"/>
            <a:ext cx="11761939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Implementing a Support Vector Machine (SVM) to classify cervical cancer risk factor data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F4E44D-CD2E-015C-2403-6BED4169D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UCI data import</a:t>
            </a:r>
          </a:p>
          <a:p>
            <a:r>
              <a:rPr lang="en-US" b="1" dirty="0"/>
              <a:t>Data curation and manipulation</a:t>
            </a:r>
          </a:p>
          <a:p>
            <a:r>
              <a:rPr lang="en-US" b="1" dirty="0"/>
              <a:t>Initial SVM training</a:t>
            </a:r>
          </a:p>
          <a:p>
            <a:r>
              <a:rPr lang="en-US" b="1" dirty="0"/>
              <a:t>To improve SVM accuracy: </a:t>
            </a:r>
          </a:p>
          <a:p>
            <a:pPr lvl="1"/>
            <a:r>
              <a:rPr lang="en-US" b="1" dirty="0"/>
              <a:t>Cross-validation </a:t>
            </a:r>
          </a:p>
          <a:p>
            <a:pPr lvl="1"/>
            <a:r>
              <a:rPr lang="en-US" b="1" dirty="0"/>
              <a:t>Principal Component Analysis for feature reduction</a:t>
            </a:r>
          </a:p>
          <a:p>
            <a:r>
              <a:rPr lang="en-US" b="1" dirty="0"/>
              <a:t>Final SVM trained with PCA features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722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 descr="Table&#10;&#10;Description automatically generated">
            <a:extLst>
              <a:ext uri="{FF2B5EF4-FFF2-40B4-BE49-F238E27FC236}">
                <a16:creationId xmlns:a16="http://schemas.microsoft.com/office/drawing/2014/main" id="{51707A47-21A1-3381-FED1-8471EDDB7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02" y="954027"/>
            <a:ext cx="10476072" cy="494994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22FF779-281A-5629-ED9D-AEDB8B00C5BD}"/>
              </a:ext>
            </a:extLst>
          </p:cNvPr>
          <p:cNvSpPr txBox="1">
            <a:spLocks/>
          </p:cNvSpPr>
          <p:nvPr/>
        </p:nvSpPr>
        <p:spPr>
          <a:xfrm>
            <a:off x="83369" y="89552"/>
            <a:ext cx="11761939" cy="132556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Data import</a:t>
            </a:r>
          </a:p>
        </p:txBody>
      </p:sp>
    </p:spTree>
    <p:extLst>
      <p:ext uri="{BB962C8B-B14F-4D97-AF65-F5344CB8AC3E}">
        <p14:creationId xmlns:p14="http://schemas.microsoft.com/office/powerpoint/2010/main" val="1633932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 descr="Table&#10;&#10;Description automatically generated">
            <a:extLst>
              <a:ext uri="{FF2B5EF4-FFF2-40B4-BE49-F238E27FC236}">
                <a16:creationId xmlns:a16="http://schemas.microsoft.com/office/drawing/2014/main" id="{51707A47-21A1-3381-FED1-8471EDDB75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03" t="37325"/>
          <a:stretch/>
        </p:blipFill>
        <p:spPr>
          <a:xfrm>
            <a:off x="1703540" y="972818"/>
            <a:ext cx="9354820" cy="310235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22FF779-281A-5629-ED9D-AEDB8B00C5BD}"/>
              </a:ext>
            </a:extLst>
          </p:cNvPr>
          <p:cNvSpPr txBox="1">
            <a:spLocks/>
          </p:cNvSpPr>
          <p:nvPr/>
        </p:nvSpPr>
        <p:spPr>
          <a:xfrm>
            <a:off x="83369" y="89552"/>
            <a:ext cx="11761939" cy="132556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Missing data</a:t>
            </a: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4E8987DA-2439-2A5C-9DC2-242645872222}"/>
              </a:ext>
            </a:extLst>
          </p:cNvPr>
          <p:cNvSpPr/>
          <p:nvPr/>
        </p:nvSpPr>
        <p:spPr>
          <a:xfrm>
            <a:off x="8930953" y="2260802"/>
            <a:ext cx="400833" cy="137786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A24C5A18-F5BD-86CA-7447-F9C0EB37E616}"/>
              </a:ext>
            </a:extLst>
          </p:cNvPr>
          <p:cNvSpPr/>
          <p:nvPr/>
        </p:nvSpPr>
        <p:spPr>
          <a:xfrm>
            <a:off x="9519677" y="2260802"/>
            <a:ext cx="400833" cy="137786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82F1EBB8-EE04-FF56-ECC7-C992D0E12836}"/>
              </a:ext>
            </a:extLst>
          </p:cNvPr>
          <p:cNvSpPr/>
          <p:nvPr/>
        </p:nvSpPr>
        <p:spPr>
          <a:xfrm>
            <a:off x="3261048" y="2774368"/>
            <a:ext cx="400833" cy="350729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ADF5B25B-9FEE-A69C-E947-EA49FDFFB8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71" r="49369" b="47426"/>
          <a:stretch/>
        </p:blipFill>
        <p:spPr>
          <a:xfrm>
            <a:off x="1703540" y="4144157"/>
            <a:ext cx="3895594" cy="294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123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EB20C70-9E53-D3FF-F55F-AFE375E55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52333"/>
            <a:ext cx="7772400" cy="509765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7EE6FB5-65A4-893C-AA5F-AAF83174FAC0}"/>
              </a:ext>
            </a:extLst>
          </p:cNvPr>
          <p:cNvSpPr txBox="1">
            <a:spLocks/>
          </p:cNvSpPr>
          <p:nvPr/>
        </p:nvSpPr>
        <p:spPr>
          <a:xfrm>
            <a:off x="83369" y="89552"/>
            <a:ext cx="11761939" cy="132556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002060"/>
                </a:solidFill>
              </a:rPr>
              <a:t>Data curation: dropping columns and substituting ‘?’ for 0</a:t>
            </a:r>
          </a:p>
        </p:txBody>
      </p:sp>
    </p:spTree>
    <p:extLst>
      <p:ext uri="{BB962C8B-B14F-4D97-AF65-F5344CB8AC3E}">
        <p14:creationId xmlns:p14="http://schemas.microsoft.com/office/powerpoint/2010/main" val="1040565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329</Words>
  <Application>Microsoft Macintosh PowerPoint</Application>
  <PresentationFormat>Widescreen</PresentationFormat>
  <Paragraphs>54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Supervised and unsupervised algorithms for bioinformatics and data science </vt:lpstr>
      <vt:lpstr>Algorithms covered</vt:lpstr>
      <vt:lpstr>Support Vector Machine (SVM)</vt:lpstr>
      <vt:lpstr>Support Vector Machine (SVM) </vt:lpstr>
      <vt:lpstr>Cervical Cancer (Risk Factors) Data Set</vt:lpstr>
      <vt:lpstr>Implementing a Support Vector Machine (SVM) to classify cervical cancer risk factor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Single and Multi-Layered Neural Networks (NN)</vt:lpstr>
      <vt:lpstr>Implementing a Neural Network (NN) to classify cervical cancer risk factor data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Supervised and unsupervised algorithms for bioinformatics and data science </dc:title>
  <dc:creator>Robles, Karla (krobles)</dc:creator>
  <cp:lastModifiedBy>Robles, Karla (krobles)</cp:lastModifiedBy>
  <cp:revision>3</cp:revision>
  <dcterms:created xsi:type="dcterms:W3CDTF">2023-04-18T18:07:44Z</dcterms:created>
  <dcterms:modified xsi:type="dcterms:W3CDTF">2023-04-25T21:41:52Z</dcterms:modified>
</cp:coreProperties>
</file>